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9" r:id="rId4"/>
    <p:sldId id="260" r:id="rId5"/>
    <p:sldId id="261" r:id="rId6"/>
    <p:sldId id="258" r:id="rId7"/>
    <p:sldId id="265" r:id="rId8"/>
    <p:sldId id="266" r:id="rId9"/>
    <p:sldId id="267" r:id="rId10"/>
    <p:sldId id="262" r:id="rId11"/>
    <p:sldId id="26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051D5CE-100C-4442-A64C-FB66134CED5D}" type="datetime1">
              <a:rPr lang="nl-NL" smtClean="0">
                <a:solidFill>
                  <a:prstClr val="black">
                    <a:tint val="75000"/>
                  </a:prstClr>
                </a:solidFill>
              </a:rPr>
              <a:pPr/>
              <a:t>12-12-2016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48350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667D3-BA5A-480B-AFF7-2F1FDBB0EEDA}" type="datetime1">
              <a:rPr lang="nl-NL" smtClean="0">
                <a:solidFill>
                  <a:prstClr val="black">
                    <a:tint val="75000"/>
                  </a:prstClr>
                </a:solidFill>
              </a:rPr>
              <a:pPr/>
              <a:t>12-12-2016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2002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24C31F-D978-49AA-AD04-2AA038090AF2}" type="datetime1">
              <a:rPr lang="nl-NL" smtClean="0">
                <a:solidFill>
                  <a:prstClr val="black">
                    <a:tint val="75000"/>
                  </a:prstClr>
                </a:solidFill>
              </a:rPr>
              <a:pPr/>
              <a:t>12-12-2016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9390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FAEBBAF-1AE8-48E7-B6CC-C6124744177B}" type="datetime1">
              <a:rPr lang="nl-NL" smtClean="0">
                <a:solidFill>
                  <a:prstClr val="black">
                    <a:tint val="75000"/>
                  </a:prstClr>
                </a:solidFill>
              </a:rPr>
              <a:pPr/>
              <a:t>12-12-2016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46666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D43AF49-F92C-44F5-A8E2-2F6DEF5E6266}" type="datetime1">
              <a:rPr lang="nl-NL" smtClean="0">
                <a:solidFill>
                  <a:prstClr val="black">
                    <a:tint val="75000"/>
                  </a:prstClr>
                </a:solidFill>
              </a:rPr>
              <a:pPr/>
              <a:t>12-12-2016</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7621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EE64D98-9292-419E-AC28-A106F36FF3C3}" type="datetime1">
              <a:rPr lang="nl-NL" smtClean="0">
                <a:solidFill>
                  <a:prstClr val="black">
                    <a:tint val="75000"/>
                  </a:prstClr>
                </a:solidFill>
              </a:rPr>
              <a:pPr/>
              <a:t>12-12-2016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6673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57FE5A-1170-4797-8055-C6DED6908508}" type="datetime1">
              <a:rPr lang="nl-NL" smtClean="0">
                <a:solidFill>
                  <a:prstClr val="black">
                    <a:tint val="75000"/>
                  </a:prstClr>
                </a:solidFill>
              </a:rPr>
              <a:pPr/>
              <a:t>12-12-2016</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Medische Kennis</a:t>
            </a:r>
          </a:p>
        </p:txBody>
      </p:sp>
      <p:sp>
        <p:nvSpPr>
          <p:cNvPr id="9" name="Tijdelijke aanduiding voor dianummer 8"/>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83509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50E1FE3-A2A8-4EA5-B517-24E49D6F7085}" type="datetime1">
              <a:rPr lang="nl-NL" smtClean="0">
                <a:solidFill>
                  <a:prstClr val="black">
                    <a:tint val="75000"/>
                  </a:prstClr>
                </a:solidFill>
              </a:rPr>
              <a:pPr/>
              <a:t>12-12-2016</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89700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A0C89D-4F61-4BD9-90D2-5609845A3CD4}" type="datetime1">
              <a:rPr lang="nl-NL" smtClean="0">
                <a:solidFill>
                  <a:prstClr val="black">
                    <a:tint val="75000"/>
                  </a:prstClr>
                </a:solidFill>
              </a:rPr>
              <a:pPr/>
              <a:t>12-12-2016</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Medische Kennis</a:t>
            </a:r>
          </a:p>
        </p:txBody>
      </p:sp>
      <p:sp>
        <p:nvSpPr>
          <p:cNvPr id="4" name="Tijdelijke aanduiding voor dianummer 3"/>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23312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BC1540-FC94-4CAF-B5D8-7BEB7B444B37}" type="datetime1">
              <a:rPr lang="nl-NL" smtClean="0">
                <a:solidFill>
                  <a:prstClr val="black">
                    <a:tint val="75000"/>
                  </a:prstClr>
                </a:solidFill>
              </a:rPr>
              <a:pPr/>
              <a:t>12-12-2016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0123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C5BBE44-ED83-4F52-B490-E9C23518487B}" type="datetime1">
              <a:rPr lang="nl-NL" smtClean="0">
                <a:solidFill>
                  <a:prstClr val="black">
                    <a:tint val="75000"/>
                  </a:prstClr>
                </a:solidFill>
              </a:rPr>
              <a:pPr/>
              <a:t>12-12-2016</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8259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F9A51-A7D6-42BF-8089-285FB6C5518F}" type="datetime1">
              <a:rPr lang="nl-NL" smtClean="0">
                <a:solidFill>
                  <a:prstClr val="black">
                    <a:tint val="75000"/>
                  </a:prstClr>
                </a:solidFill>
              </a:rPr>
              <a:pPr/>
              <a:t>12-12-2016</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solidFill>
                  <a:prstClr val="black">
                    <a:tint val="75000"/>
                  </a:prstClr>
                </a:solidFill>
              </a:rPr>
              <a:t>Medische Kennis</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279842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FoK3zV1Ysi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nl-NL" altLang="nl-NL" dirty="0"/>
              <a:t>Bloedneus &amp; OMA</a:t>
            </a:r>
            <a:br>
              <a:rPr lang="nl-NL" altLang="nl-NL" dirty="0"/>
            </a:br>
            <a:endParaRPr lang="nl-NL" altLang="nl-NL" dirty="0"/>
          </a:p>
        </p:txBody>
      </p:sp>
      <p:sp>
        <p:nvSpPr>
          <p:cNvPr id="2051" name="Rectangle 3"/>
          <p:cNvSpPr>
            <a:spLocks noGrp="1" noChangeArrowheads="1"/>
          </p:cNvSpPr>
          <p:nvPr>
            <p:ph type="subTitle" idx="1"/>
          </p:nvPr>
        </p:nvSpPr>
        <p:spPr/>
        <p:txBody>
          <a:bodyPr rtlCol="0">
            <a:normAutofit/>
          </a:bodyPr>
          <a:lstStyle/>
          <a:p>
            <a:pPr>
              <a:defRPr/>
            </a:pPr>
            <a:r>
              <a:rPr lang="nl-NL" dirty="0"/>
              <a:t>       </a:t>
            </a:r>
          </a:p>
        </p:txBody>
      </p:sp>
      <p:sp>
        <p:nvSpPr>
          <p:cNvPr id="5" name="Rechthoek 4"/>
          <p:cNvSpPr/>
          <p:nvPr/>
        </p:nvSpPr>
        <p:spPr>
          <a:xfrm>
            <a:off x="3338104" y="6352143"/>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2" name="Afbeelding 1"/>
          <p:cNvPicPr>
            <a:picLocks noChangeAspect="1"/>
          </p:cNvPicPr>
          <p:nvPr/>
        </p:nvPicPr>
        <p:blipFill>
          <a:blip r:embed="rId2"/>
          <a:stretch>
            <a:fillRect/>
          </a:stretch>
        </p:blipFill>
        <p:spPr>
          <a:xfrm>
            <a:off x="329026" y="2943225"/>
            <a:ext cx="3476625" cy="2314575"/>
          </a:xfrm>
          <a:prstGeom prst="rect">
            <a:avLst/>
          </a:prstGeom>
        </p:spPr>
      </p:pic>
      <p:sp>
        <p:nvSpPr>
          <p:cNvPr id="3" name="Rechthoek 2"/>
          <p:cNvSpPr/>
          <p:nvPr/>
        </p:nvSpPr>
        <p:spPr>
          <a:xfrm>
            <a:off x="0" y="6536809"/>
            <a:ext cx="6096000" cy="215444"/>
          </a:xfrm>
          <a:prstGeom prst="rect">
            <a:avLst/>
          </a:prstGeom>
        </p:spPr>
        <p:txBody>
          <a:bodyPr>
            <a:spAutoFit/>
          </a:bodyPr>
          <a:lstStyle/>
          <a:p>
            <a:r>
              <a:rPr lang="nl-NL" sz="800" dirty="0"/>
              <a:t>Bronhttp://www.menselijk-lichaam.com/wp-content/uploads/bloedneus.jpg</a:t>
            </a:r>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4957" y="3325555"/>
            <a:ext cx="3186734" cy="2731486"/>
          </a:xfrm>
          <a:prstGeom prst="rect">
            <a:avLst/>
          </a:prstGeom>
        </p:spPr>
      </p:pic>
      <p:sp>
        <p:nvSpPr>
          <p:cNvPr id="7" name="Rechthoek 6"/>
          <p:cNvSpPr/>
          <p:nvPr/>
        </p:nvSpPr>
        <p:spPr>
          <a:xfrm>
            <a:off x="0" y="6678687"/>
            <a:ext cx="6096000" cy="215444"/>
          </a:xfrm>
          <a:prstGeom prst="rect">
            <a:avLst/>
          </a:prstGeom>
        </p:spPr>
        <p:txBody>
          <a:bodyPr>
            <a:spAutoFit/>
          </a:bodyPr>
          <a:lstStyle/>
          <a:p>
            <a:r>
              <a:rPr lang="nl-NL" sz="800" dirty="0"/>
              <a:t>Bronhttps://www.nhg.org/sites/default/files/styles/intro_full/public/content/nhg_org/images/nieuws/otitis_nieuws.jpg?itok=f9ktgmWH</a:t>
            </a:r>
          </a:p>
        </p:txBody>
      </p:sp>
    </p:spTree>
    <p:extLst>
      <p:ext uri="{BB962C8B-B14F-4D97-AF65-F5344CB8AC3E}">
        <p14:creationId xmlns:p14="http://schemas.microsoft.com/office/powerpoint/2010/main" val="408695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Otitis Media </a:t>
            </a:r>
            <a:r>
              <a:rPr lang="nl-NL" dirty="0" err="1"/>
              <a:t>Acuta</a:t>
            </a:r>
            <a:r>
              <a:rPr lang="nl-NL" dirty="0"/>
              <a:t>- Middenoorontsteking</a:t>
            </a:r>
          </a:p>
        </p:txBody>
      </p:sp>
      <p:sp>
        <p:nvSpPr>
          <p:cNvPr id="3" name="Tijdelijke aanduiding voor inhoud 2"/>
          <p:cNvSpPr>
            <a:spLocks noGrp="1"/>
          </p:cNvSpPr>
          <p:nvPr>
            <p:ph idx="1"/>
          </p:nvPr>
        </p:nvSpPr>
        <p:spPr/>
        <p:txBody>
          <a:bodyPr>
            <a:normAutofit lnSpcReduction="10000"/>
          </a:bodyPr>
          <a:lstStyle/>
          <a:p>
            <a:pPr marL="514350" indent="-514350">
              <a:buFont typeface="+mj-lt"/>
              <a:buAutoNum type="arabicPeriod"/>
            </a:pPr>
            <a:r>
              <a:rPr lang="nl-NL" dirty="0"/>
              <a:t>Een middenoorontsteking kan veel pijn doen.</a:t>
            </a:r>
          </a:p>
          <a:p>
            <a:pPr marL="514350" indent="-514350">
              <a:buFont typeface="+mj-lt"/>
              <a:buAutoNum type="arabicPeriod"/>
            </a:pPr>
            <a:r>
              <a:rPr lang="nl-NL" dirty="0"/>
              <a:t>Zorg voor goede pijnstilling met 4 maal per dag paracetamol.</a:t>
            </a:r>
          </a:p>
          <a:p>
            <a:pPr marL="514350" indent="-514350">
              <a:buFont typeface="+mj-lt"/>
              <a:buAutoNum type="arabicPeriod"/>
            </a:pPr>
            <a:r>
              <a:rPr lang="nl-NL" dirty="0"/>
              <a:t>Helpt dat niet, overleg dan met uw huisarts of u ibuprofen kunt geven.</a:t>
            </a:r>
          </a:p>
          <a:p>
            <a:pPr marL="514350" indent="-514350">
              <a:buFont typeface="+mj-lt"/>
              <a:buAutoNum type="arabicPeriod"/>
            </a:pPr>
            <a:r>
              <a:rPr lang="nl-NL" dirty="0"/>
              <a:t>De pijn kan opeens verdwijnen. Het trommelvlies is dan gescheurd. </a:t>
            </a:r>
          </a:p>
          <a:p>
            <a:pPr marL="514350" indent="-514350">
              <a:buFont typeface="+mj-lt"/>
              <a:buAutoNum type="arabicPeriod"/>
            </a:pPr>
            <a:r>
              <a:rPr lang="nl-NL" dirty="0"/>
              <a:t>Er kan dan ontstekingsvocht uit het oor komen. Dit heet een loopoor.</a:t>
            </a:r>
          </a:p>
          <a:p>
            <a:pPr marL="514350" indent="-514350">
              <a:buFont typeface="+mj-lt"/>
              <a:buAutoNum type="arabicPeriod"/>
            </a:pPr>
            <a:r>
              <a:rPr lang="nl-NL" dirty="0"/>
              <a:t>Soms zit daar wat bloed bij. Dat is niet erg.</a:t>
            </a:r>
          </a:p>
          <a:p>
            <a:pPr marL="514350" indent="-514350">
              <a:buFont typeface="+mj-lt"/>
              <a:buAutoNum type="arabicPeriod"/>
            </a:pPr>
            <a:r>
              <a:rPr lang="nl-NL" dirty="0"/>
              <a:t>Meestal zijn de ergste klachten binnen 2 tot 3 dagen over en geneest alles vanzelf.</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10</a:t>
            </a:fld>
            <a:endParaRPr lang="nl-NL">
              <a:solidFill>
                <a:prstClr val="black">
                  <a:tint val="75000"/>
                </a:prstClr>
              </a:solidFill>
            </a:endParaRPr>
          </a:p>
        </p:txBody>
      </p:sp>
      <p:sp>
        <p:nvSpPr>
          <p:cNvPr id="6" name="Rechthoek 5"/>
          <p:cNvSpPr/>
          <p:nvPr/>
        </p:nvSpPr>
        <p:spPr>
          <a:xfrm>
            <a:off x="3338104" y="6352143"/>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8422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wil </a:t>
            </a:r>
            <a:r>
              <a:rPr lang="nl-NL"/>
              <a:t>je weten?</a:t>
            </a:r>
          </a:p>
        </p:txBody>
      </p:sp>
      <p:sp>
        <p:nvSpPr>
          <p:cNvPr id="3" name="Tijdelijke aanduiding voor inhoud 2"/>
          <p:cNvSpPr>
            <a:spLocks noGrp="1"/>
          </p:cNvSpPr>
          <p:nvPr>
            <p:ph idx="1"/>
          </p:nvPr>
        </p:nvSpPr>
        <p:spPr/>
        <p:txBody>
          <a:bodyPr/>
          <a:lstStyle/>
          <a:p>
            <a:endParaRPr lang="nl-NL"/>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11</a:t>
            </a:fld>
            <a:endParaRPr lang="nl-NL">
              <a:solidFill>
                <a:prstClr val="black">
                  <a:tint val="75000"/>
                </a:prstClr>
              </a:solidFill>
            </a:endParaRPr>
          </a:p>
        </p:txBody>
      </p:sp>
    </p:spTree>
    <p:extLst>
      <p:ext uri="{BB962C8B-B14F-4D97-AF65-F5344CB8AC3E}">
        <p14:creationId xmlns:p14="http://schemas.microsoft.com/office/powerpoint/2010/main" val="306326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Epistaxis</a:t>
            </a:r>
            <a:endParaRPr lang="nl-NL" dirty="0"/>
          </a:p>
        </p:txBody>
      </p:sp>
      <p:sp>
        <p:nvSpPr>
          <p:cNvPr id="3" name="Tijdelijke aanduiding voor inhoud 2"/>
          <p:cNvSpPr>
            <a:spLocks noGrp="1"/>
          </p:cNvSpPr>
          <p:nvPr>
            <p:ph idx="1"/>
          </p:nvPr>
        </p:nvSpPr>
        <p:spPr/>
        <p:txBody>
          <a:bodyPr/>
          <a:lstStyle/>
          <a:p>
            <a:endParaRPr lang="nl-NL"/>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2</a:t>
            </a:fld>
            <a:endParaRPr lang="nl-NL">
              <a:solidFill>
                <a:prstClr val="black">
                  <a:tint val="75000"/>
                </a:prstClr>
              </a:solidFill>
            </a:endParaRPr>
          </a:p>
        </p:txBody>
      </p:sp>
    </p:spTree>
    <p:extLst>
      <p:ext uri="{BB962C8B-B14F-4D97-AF65-F5344CB8AC3E}">
        <p14:creationId xmlns:p14="http://schemas.microsoft.com/office/powerpoint/2010/main" val="399178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Bloedneus</a:t>
            </a:r>
          </a:p>
        </p:txBody>
      </p:sp>
      <p:sp>
        <p:nvSpPr>
          <p:cNvPr id="3" name="Tijdelijke aanduiding voor inhoud 2"/>
          <p:cNvSpPr>
            <a:spLocks noGrp="1"/>
          </p:cNvSpPr>
          <p:nvPr>
            <p:ph idx="1"/>
          </p:nvPr>
        </p:nvSpPr>
        <p:spPr/>
        <p:txBody>
          <a:bodyPr/>
          <a:lstStyle/>
          <a:p>
            <a:pPr marL="0" indent="0">
              <a:buNone/>
            </a:pPr>
            <a:r>
              <a:rPr lang="nl-NL" dirty="0"/>
              <a:t>De oorzaak is meestal onschuldig — neuspeuteren — maar een achterliggende oorzaak kan een recidiverende bloedneus teweegbrengen. Bij kinderen speelt vooral verkoudheid een rol. Bij ouderen een hoge bloeddruk. Bij het gebruik van anticoagulantia (acenocoumarol) en trombocytenaggregatieremmers (acetylsalicylzuur, carbasalaatcalcium) kunnen zeer heftige en moeilijk te stelpen bloedneuzen optreden.</a:t>
            </a:r>
          </a:p>
          <a:p>
            <a:pPr marL="0" indent="0">
              <a:buNone/>
            </a:pPr>
            <a:endParaRPr lang="nl-NL" dirty="0"/>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3</a:t>
            </a:fld>
            <a:endParaRPr lang="nl-NL">
              <a:solidFill>
                <a:prstClr val="black">
                  <a:tint val="75000"/>
                </a:prstClr>
              </a:solidFill>
            </a:endParaRPr>
          </a:p>
        </p:txBody>
      </p:sp>
      <p:sp>
        <p:nvSpPr>
          <p:cNvPr id="6" name="Rechthoek 5"/>
          <p:cNvSpPr/>
          <p:nvPr/>
        </p:nvSpPr>
        <p:spPr>
          <a:xfrm>
            <a:off x="3338104" y="6352143"/>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1937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dirty="0"/>
              <a:t>Jongeren bloeden bijna altijd uit de locus </a:t>
            </a:r>
            <a:r>
              <a:rPr lang="nl-NL" dirty="0" err="1"/>
              <a:t>Kiesselbachi</a:t>
            </a:r>
            <a:r>
              <a:rPr lang="nl-NL" dirty="0"/>
              <a:t>, een kluwen van bloedvaatjes aan de voorkant van het neustussenschot. </a:t>
            </a:r>
          </a:p>
          <a:p>
            <a:pPr marL="0" indent="0">
              <a:buNone/>
            </a:pPr>
            <a:r>
              <a:rPr lang="nl-NL" dirty="0"/>
              <a:t>Bij ouderen zit de bloeding vaak dieper in de neus, is daardoor moeilijker te stoppen.</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4</a:t>
            </a:fld>
            <a:endParaRPr lang="nl-NL">
              <a:solidFill>
                <a:prstClr val="black">
                  <a:tint val="75000"/>
                </a:prstClr>
              </a:solidFill>
            </a:endParaRPr>
          </a:p>
        </p:txBody>
      </p:sp>
      <p:sp>
        <p:nvSpPr>
          <p:cNvPr id="6" name="Rechthoek 5"/>
          <p:cNvSpPr/>
          <p:nvPr/>
        </p:nvSpPr>
        <p:spPr>
          <a:xfrm>
            <a:off x="3338104" y="6352143"/>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258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r>
              <a:rPr lang="nl-NL" dirty="0"/>
              <a:t>De huisarts kan de neus inspecteren en met neusdruppels proberen het slijmvlies te laten slinken. </a:t>
            </a:r>
          </a:p>
          <a:p>
            <a:pPr marL="0" indent="0">
              <a:buNone/>
            </a:pPr>
            <a:r>
              <a:rPr lang="nl-NL" dirty="0"/>
              <a:t>Vaak houden kleine bloedingen op. </a:t>
            </a:r>
          </a:p>
          <a:p>
            <a:pPr marL="0" indent="0">
              <a:buNone/>
            </a:pPr>
            <a:r>
              <a:rPr lang="nl-NL" dirty="0"/>
              <a:t>Hij kan het </a:t>
            </a:r>
            <a:r>
              <a:rPr lang="nl-NL" b="1" dirty="0"/>
              <a:t>bloedende vaatje ook dichtbranden </a:t>
            </a:r>
            <a:r>
              <a:rPr lang="nl-NL" dirty="0"/>
              <a:t>door aanstippen met </a:t>
            </a:r>
            <a:r>
              <a:rPr lang="nl-NL" dirty="0" err="1"/>
              <a:t>trichloorazijnzuur</a:t>
            </a:r>
            <a:r>
              <a:rPr lang="nl-NL" dirty="0"/>
              <a:t> of zilvernitraat, of met elektrocoagulatie (</a:t>
            </a:r>
            <a:r>
              <a:rPr lang="nl-NL" dirty="0" err="1"/>
              <a:t>hyfrecator</a:t>
            </a:r>
            <a:r>
              <a:rPr lang="nl-NL" dirty="0"/>
              <a:t>) of hij kan de </a:t>
            </a:r>
            <a:r>
              <a:rPr lang="nl-NL" b="1" dirty="0"/>
              <a:t>neus tamponneren</a:t>
            </a:r>
            <a:r>
              <a:rPr lang="nl-NL" dirty="0"/>
              <a:t>. </a:t>
            </a:r>
          </a:p>
          <a:p>
            <a:pPr marL="0" indent="0">
              <a:buNone/>
            </a:pPr>
            <a:endParaRPr lang="nl-NL" sz="800" dirty="0"/>
          </a:p>
          <a:p>
            <a:pPr marL="0" indent="0">
              <a:buNone/>
            </a:pPr>
            <a:endParaRPr lang="nl-NL" sz="800" dirty="0"/>
          </a:p>
          <a:p>
            <a:pPr marL="0" indent="0">
              <a:buNone/>
            </a:pPr>
            <a:endParaRPr lang="nl-NL" sz="800" dirty="0"/>
          </a:p>
          <a:p>
            <a:pPr marL="0" indent="0">
              <a:buNone/>
            </a:pPr>
            <a:endParaRPr lang="nl-NL" sz="800" dirty="0"/>
          </a:p>
          <a:p>
            <a:pPr marL="0" indent="0">
              <a:buNone/>
            </a:pPr>
            <a:endParaRPr lang="nl-NL" sz="800" dirty="0"/>
          </a:p>
          <a:p>
            <a:pPr marL="0" indent="0">
              <a:buNone/>
            </a:pPr>
            <a:r>
              <a:rPr lang="nl-NL" sz="800" dirty="0"/>
              <a:t>MK H12.2</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5</a:t>
            </a:fld>
            <a:endParaRPr lang="nl-NL" dirty="0">
              <a:solidFill>
                <a:prstClr val="black">
                  <a:tint val="75000"/>
                </a:prstClr>
              </a:solidFill>
            </a:endParaRP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6504" y="4218748"/>
            <a:ext cx="2663687" cy="2330726"/>
          </a:xfrm>
          <a:prstGeom prst="rect">
            <a:avLst/>
          </a:prstGeom>
        </p:spPr>
      </p:pic>
      <p:sp>
        <p:nvSpPr>
          <p:cNvPr id="7" name="Rechthoek 6"/>
          <p:cNvSpPr/>
          <p:nvPr/>
        </p:nvSpPr>
        <p:spPr>
          <a:xfrm>
            <a:off x="65583" y="6352143"/>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016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Bloedneus</a:t>
            </a:r>
          </a:p>
        </p:txBody>
      </p:sp>
      <p:sp>
        <p:nvSpPr>
          <p:cNvPr id="3" name="Tijdelijke aanduiding voor inhoud 2"/>
          <p:cNvSpPr>
            <a:spLocks noGrp="1"/>
          </p:cNvSpPr>
          <p:nvPr>
            <p:ph idx="1"/>
          </p:nvPr>
        </p:nvSpPr>
        <p:spPr/>
        <p:txBody>
          <a:bodyPr>
            <a:normAutofit/>
          </a:bodyPr>
          <a:lstStyle/>
          <a:p>
            <a:pPr marL="0" indent="0">
              <a:buNone/>
            </a:pPr>
            <a:r>
              <a:rPr lang="nl-NL" dirty="0"/>
              <a:t>Je begint altijd met de hoog urgente vragen!!!!</a:t>
            </a:r>
          </a:p>
          <a:p>
            <a:pPr marL="0" indent="0">
              <a:buNone/>
            </a:pPr>
            <a:endParaRPr lang="nl-NL" dirty="0"/>
          </a:p>
          <a:p>
            <a:pPr marL="0" indent="0">
              <a:buNone/>
            </a:pPr>
            <a:r>
              <a:rPr lang="nl-NL" dirty="0">
                <a:solidFill>
                  <a:srgbClr val="FFC000"/>
                </a:solidFill>
              </a:rPr>
              <a:t>U2</a:t>
            </a:r>
            <a:r>
              <a:rPr lang="nl-NL" dirty="0"/>
              <a:t> Bloedt de neus nog? </a:t>
            </a:r>
          </a:p>
          <a:p>
            <a:pPr marL="0" indent="0">
              <a:buNone/>
            </a:pPr>
            <a:endParaRPr lang="nl-NL" dirty="0"/>
          </a:p>
          <a:p>
            <a:pPr marL="0" indent="0">
              <a:buNone/>
            </a:pPr>
            <a:r>
              <a:rPr lang="nl-NL" dirty="0">
                <a:solidFill>
                  <a:srgbClr val="FFC000"/>
                </a:solidFill>
              </a:rPr>
              <a:t>U2</a:t>
            </a:r>
            <a:r>
              <a:rPr lang="nl-NL" dirty="0"/>
              <a:t> Hoe lang duurt het al? </a:t>
            </a:r>
          </a:p>
          <a:p>
            <a:pPr marL="0" indent="0">
              <a:buNone/>
            </a:pPr>
            <a:endParaRPr lang="nl-NL" dirty="0"/>
          </a:p>
          <a:p>
            <a:pPr marL="0" indent="0">
              <a:buNone/>
            </a:pPr>
            <a:r>
              <a:rPr lang="nl-NL" dirty="0">
                <a:solidFill>
                  <a:srgbClr val="FFC000"/>
                </a:solidFill>
              </a:rPr>
              <a:t>U2</a:t>
            </a:r>
            <a:r>
              <a:rPr lang="nl-NL" dirty="0"/>
              <a:t> Wat heeft u gedaan om het bloeden te stelpen? </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6</a:t>
            </a:fld>
            <a:endParaRPr lang="nl-NL">
              <a:solidFill>
                <a:prstClr val="black">
                  <a:tint val="75000"/>
                </a:prstClr>
              </a:solidFill>
            </a:endParaRPr>
          </a:p>
        </p:txBody>
      </p:sp>
      <p:sp>
        <p:nvSpPr>
          <p:cNvPr id="6" name="Rechthoek 5"/>
          <p:cNvSpPr/>
          <p:nvPr/>
        </p:nvSpPr>
        <p:spPr>
          <a:xfrm>
            <a:off x="3338104" y="6352143"/>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8155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weet je over oorpijn?</a:t>
            </a:r>
          </a:p>
        </p:txBody>
      </p:sp>
      <p:sp>
        <p:nvSpPr>
          <p:cNvPr id="3" name="Tijdelijke aanduiding voor inhoud 2"/>
          <p:cNvSpPr>
            <a:spLocks noGrp="1"/>
          </p:cNvSpPr>
          <p:nvPr>
            <p:ph idx="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7</a:t>
            </a:fld>
            <a:endParaRPr lang="nl-NL">
              <a:solidFill>
                <a:prstClr val="black">
                  <a:tint val="75000"/>
                </a:prstClr>
              </a:solidFill>
            </a:endParaRPr>
          </a:p>
        </p:txBody>
      </p:sp>
      <p:sp>
        <p:nvSpPr>
          <p:cNvPr id="6" name="Rechthoek 5"/>
          <p:cNvSpPr/>
          <p:nvPr/>
        </p:nvSpPr>
        <p:spPr>
          <a:xfrm>
            <a:off x="3338104" y="6352143"/>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268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3886" y="447399"/>
            <a:ext cx="10515600" cy="4351338"/>
          </a:xfrm>
        </p:spPr>
        <p:txBody>
          <a:bodyPr/>
          <a:lstStyle/>
          <a:p>
            <a:pPr marL="0" indent="0">
              <a:buNone/>
            </a:pPr>
            <a:r>
              <a:rPr lang="nl-NL" dirty="0"/>
              <a:t>Het middenoor is een kleine holte die aan de buitenkant wordt begrensd door het zeer gevoelige trommelvlies.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8</a:t>
            </a:fld>
            <a:endParaRPr lang="nl-NL">
              <a:solidFill>
                <a:prstClr val="black">
                  <a:tint val="75000"/>
                </a:prstClr>
              </a:solidFill>
            </a:endParaRP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1138" y="1350528"/>
            <a:ext cx="5168348" cy="2942645"/>
          </a:xfrm>
          <a:prstGeom prst="rect">
            <a:avLst/>
          </a:prstGeom>
        </p:spPr>
      </p:pic>
      <p:sp>
        <p:nvSpPr>
          <p:cNvPr id="8" name="Rechthoek 7"/>
          <p:cNvSpPr/>
          <p:nvPr/>
        </p:nvSpPr>
        <p:spPr>
          <a:xfrm>
            <a:off x="13252" y="6538912"/>
            <a:ext cx="6096000" cy="215444"/>
          </a:xfrm>
          <a:prstGeom prst="rect">
            <a:avLst/>
          </a:prstGeom>
        </p:spPr>
        <p:txBody>
          <a:bodyPr>
            <a:spAutoFit/>
          </a:bodyPr>
          <a:lstStyle/>
          <a:p>
            <a:r>
              <a:rPr lang="nl-NL" sz="800" dirty="0"/>
              <a:t>Bronhttps://www.thuisarts.nl/sites/default/files/images/TrommelvliesScheur-tekst.jpg</a:t>
            </a:r>
          </a:p>
        </p:txBody>
      </p:sp>
      <p:sp>
        <p:nvSpPr>
          <p:cNvPr id="9" name="Rechthoek 8"/>
          <p:cNvSpPr/>
          <p:nvPr/>
        </p:nvSpPr>
        <p:spPr>
          <a:xfrm>
            <a:off x="3772879" y="6385024"/>
            <a:ext cx="758092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18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Noorderpoort </a:t>
            </a:r>
            <a:r>
              <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Praktijkscholing</a:t>
            </a:r>
            <a:r>
              <a:rPr kumimoji="0" lang="nl-NL" sz="1800" b="1" i="0" u="none" strike="noStrike" kern="0" cap="none" spc="0" normalizeH="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rPr>
              <a:t> LF1 P2 Bloedneus en OMA</a:t>
            </a:r>
            <a:endParaRPr kumimoji="0" lang="nl-NL" sz="1800"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01017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hlinkClick r:id="rId2"/>
              </a:rPr>
              <a:t>Filmpje </a:t>
            </a:r>
            <a:r>
              <a:rPr lang="nl-NL" dirty="0"/>
              <a:t>oma</a:t>
            </a:r>
          </a:p>
        </p:txBody>
      </p:sp>
      <p:sp>
        <p:nvSpPr>
          <p:cNvPr id="3" name="Tijdelijke aanduiding voor inhoud 2"/>
          <p:cNvSpPr>
            <a:spLocks noGrp="1"/>
          </p:cNvSpPr>
          <p:nvPr>
            <p:ph idx="1"/>
          </p:nvPr>
        </p:nvSpPr>
        <p:spPr/>
        <p:txBody>
          <a:bodyPr/>
          <a:lstStyle/>
          <a:p>
            <a:pPr marL="0" indent="0">
              <a:buNone/>
            </a:pPr>
            <a:r>
              <a:rPr lang="nl-NL" dirty="0"/>
              <a:t> </a:t>
            </a:r>
          </a:p>
          <a:p>
            <a:pPr marL="0" indent="0">
              <a:buNone/>
            </a:pPr>
            <a:endParaRPr lang="nl-NL" dirty="0"/>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9</a:t>
            </a:fld>
            <a:endParaRPr lang="nl-NL">
              <a:solidFill>
                <a:prstClr val="black">
                  <a:tint val="75000"/>
                </a:prstClr>
              </a:solidFill>
            </a:endParaRPr>
          </a:p>
        </p:txBody>
      </p:sp>
    </p:spTree>
    <p:extLst>
      <p:ext uri="{BB962C8B-B14F-4D97-AF65-F5344CB8AC3E}">
        <p14:creationId xmlns:p14="http://schemas.microsoft.com/office/powerpoint/2010/main" val="1101116869"/>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389</Words>
  <Application>Microsoft Office PowerPoint</Application>
  <PresentationFormat>Breedbeeld</PresentationFormat>
  <Paragraphs>61</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Verdana</vt:lpstr>
      <vt:lpstr>1_Kantoorthema</vt:lpstr>
      <vt:lpstr>Bloedneus &amp; OMA </vt:lpstr>
      <vt:lpstr>Epistaxis</vt:lpstr>
      <vt:lpstr>Bloedneus</vt:lpstr>
      <vt:lpstr>PowerPoint-presentatie</vt:lpstr>
      <vt:lpstr>PowerPoint-presentatie</vt:lpstr>
      <vt:lpstr>Bloedneus</vt:lpstr>
      <vt:lpstr>Wat weet je over oorpijn?</vt:lpstr>
      <vt:lpstr>PowerPoint-presentatie</vt:lpstr>
      <vt:lpstr>Filmpje oma</vt:lpstr>
      <vt:lpstr>Otitis Media Acuta- Middenoorontsteking</vt:lpstr>
      <vt:lpstr>Wat wil je weten?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Bloedneus &amp; OMA</dc:title>
  <dc:creator>Annelies de Groot</dc:creator>
  <cp:lastModifiedBy>Annelies de Groot</cp:lastModifiedBy>
  <cp:revision>9</cp:revision>
  <dcterms:created xsi:type="dcterms:W3CDTF">2016-12-09T09:26:58Z</dcterms:created>
  <dcterms:modified xsi:type="dcterms:W3CDTF">2016-12-12T11:26:36Z</dcterms:modified>
</cp:coreProperties>
</file>